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8" r:id="rId5"/>
    <p:sldId id="260" r:id="rId6"/>
    <p:sldId id="261" r:id="rId7"/>
    <p:sldId id="270" r:id="rId8"/>
    <p:sldId id="271" r:id="rId9"/>
    <p:sldId id="267" r:id="rId10"/>
  </p:sldIdLst>
  <p:sldSz cx="12192000" cy="6858000"/>
  <p:notesSz cx="6858000" cy="12192000"/>
  <p:embeddedFontLst>
    <p:embeddedFont>
      <p:font typeface="MiSans" panose="02010600030101010101" charset="-122"/>
      <p:regular r:id="rId12"/>
    </p:embeddedFont>
    <p:embeddedFont>
      <p:font typeface="等线" panose="02010600030101010101" pitchFamily="2" charset="-122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762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8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4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4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2:16-d0shve475iks832jec50.png"/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0" y="0"/>
            <a:ext cx="12213590" cy="68605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606" y="1426845"/>
            <a:ext cx="6597862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医校联动实习平台设计与实现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655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5833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2:02-d0shvak75iks832jec3g.png"/>
          <p:cNvPicPr>
            <a:picLocks noChangeAspect="1"/>
          </p:cNvPicPr>
          <p:nvPr/>
        </p:nvPicPr>
        <p:blipFill>
          <a:blip r:embed="rId3"/>
          <a:srcRect l="3322" r="3322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" y="730250"/>
            <a:ext cx="2235200" cy="749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76605" y="1368425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504315" y="231457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506095" y="2257425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572895" y="2312670"/>
            <a:ext cx="554736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选题背景与意义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 flipH="1">
            <a:off x="1504315" y="29362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506095" y="2879090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572895" y="2934335"/>
            <a:ext cx="559816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smtClean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平台设计</a:t>
            </a:r>
            <a:r>
              <a:rPr lang="zh-CN" altLang="en-US" sz="2400" b="1" smtClean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2:06-d0shvbk75iks832jec4g.pn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731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5382895" cy="749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选题背景与意义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200" b="1" smtClean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</a:t>
            </a:r>
            <a:r>
              <a:rPr lang="en-US" sz="3200" b="1" smtClean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痛点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011399"/>
              </p:ext>
            </p:extLst>
          </p:nvPr>
        </p:nvGraphicFramePr>
        <p:xfrm>
          <a:off x="837882" y="1810968"/>
          <a:ext cx="10515600" cy="304043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2624976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2941697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3212326"/>
                    </a:ext>
                  </a:extLst>
                </a:gridCol>
              </a:tblGrid>
              <a:tr h="6479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​医院侧痛点​​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​​学校侧痛点​​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​​协同痛点​​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720689"/>
                  </a:ext>
                </a:extLst>
              </a:tr>
              <a:tr h="59811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实习生分配效率低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实习岗位匹配不精准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​​信息孤岛​​：数据独立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055347"/>
                  </a:ext>
                </a:extLst>
              </a:tr>
              <a:tr h="59811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临床任务安排缺乏计划性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学生过程监管困难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​​流程割裂​​：申请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考核脱节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271595"/>
                  </a:ext>
                </a:extLst>
              </a:tr>
              <a:tr h="59811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技能评价依赖人工记录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实习报告真实性难验证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​​反馈延迟​​：评价滞后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997754"/>
                  </a:ext>
                </a:extLst>
              </a:tr>
              <a:tr h="598118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资源调度冲突频发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突发事件响应慢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​​协同低效​​：无统一机制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878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425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核心意义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016000" y="1473200"/>
            <a:ext cx="334361" cy="335280"/>
          </a:xfrm>
          <a:prstGeom prst="chevron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1016000" y="1473200"/>
            <a:ext cx="334361" cy="335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342674" y="1473200"/>
            <a:ext cx="334361" cy="335280"/>
          </a:xfrm>
          <a:prstGeom prst="chevron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342674" y="1473200"/>
            <a:ext cx="334361" cy="335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62125" y="1441133"/>
            <a:ext cx="464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双向赋能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16000" y="1960880"/>
            <a:ext cx="10205720" cy="89255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医院通过动态管理实习生资源，优化临床带教安排，提升临床教学质量和效率；</a:t>
            </a:r>
            <a:endParaRPr lang="en-US" dirty="0"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学校则能实时监控实习质量，精准匹配培养方案，助力学生职业发展。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814195" y="9144000"/>
            <a:ext cx="4064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957580" y="3606800"/>
            <a:ext cx="334361" cy="335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1284254" y="3606800"/>
            <a:ext cx="334361" cy="335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1703705" y="3574733"/>
            <a:ext cx="464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zh-CN" sz="2400" b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流程再造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957580" y="4094480"/>
            <a:ext cx="10205720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重构实习全流程，从实习申请、岗位匹配、任务派发、过程跟踪到双向评价和数据归档</a:t>
            </a:r>
            <a:r>
              <a:rPr lang="en-US" altLang="zh-CN" sz="2000" smtClean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</a:p>
          <a:p>
            <a:pPr algn="just">
              <a:lnSpc>
                <a:spcPct val="120000"/>
              </a:lnSpc>
            </a:pPr>
            <a:r>
              <a:rPr lang="en-US" altLang="zh-CN" sz="2000" smtClean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实现全流程闭环管理</a:t>
            </a:r>
            <a:r>
              <a:rPr lang="en-US" altLang="zh-CN" sz="20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，提升管理效率和质量。</a:t>
            </a:r>
            <a:endParaRPr lang="en-US" altLang="zh-CN" sz="2400" dirty="0"/>
          </a:p>
        </p:txBody>
      </p:sp>
      <p:sp>
        <p:nvSpPr>
          <p:cNvPr id="16" name="Shape 3"/>
          <p:cNvSpPr/>
          <p:nvPr/>
        </p:nvSpPr>
        <p:spPr>
          <a:xfrm>
            <a:off x="1016000" y="3625531"/>
            <a:ext cx="334361" cy="335280"/>
          </a:xfrm>
          <a:prstGeom prst="chevron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7" name="Shape 5"/>
          <p:cNvSpPr/>
          <p:nvPr/>
        </p:nvSpPr>
        <p:spPr>
          <a:xfrm>
            <a:off x="1342674" y="3625531"/>
            <a:ext cx="334361" cy="335280"/>
          </a:xfrm>
          <a:prstGeom prst="chevron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2:06-d0shvbk75iks832jec4g.pn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731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5382895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4800" b="1" smtClean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</a:t>
            </a:r>
            <a:r>
              <a:rPr lang="en-US" sz="4800" b="1" smtClean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</a:t>
            </a:r>
            <a:r>
              <a:rPr lang="zh-CN" altLang="en-US" sz="4800" b="1" smtClean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200" b="1" smtClean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功能图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814195" y="9144000"/>
            <a:ext cx="4064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5" y="1264859"/>
            <a:ext cx="11662969" cy="402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6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200" b="1" smtClean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E-R</a:t>
            </a:r>
            <a:r>
              <a:rPr lang="zh-CN" altLang="en-US" sz="3200" b="1" smtClean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814195" y="9144000"/>
            <a:ext cx="4064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959" y="682512"/>
            <a:ext cx="7616742" cy="55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3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2:45-d0shvlc75iks832jecb0.png"/>
          <p:cNvPicPr>
            <a:picLocks noChangeAspect="1"/>
          </p:cNvPicPr>
          <p:nvPr/>
        </p:nvPicPr>
        <p:blipFill>
          <a:blip r:embed="rId3"/>
          <a:srcRect l="3239" r="3239"/>
          <a:stretch/>
        </p:blipFill>
        <p:spPr>
          <a:xfrm>
            <a:off x="0" y="0"/>
            <a:ext cx="12192000" cy="686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233" y="330962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17233" y="1978660"/>
            <a:ext cx="7736205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1552E8"/>
      </a:accent1>
      <a:accent2>
        <a:srgbClr val="49B2FE"/>
      </a:accent2>
      <a:accent3>
        <a:srgbClr val="95D7F9"/>
      </a:accent3>
      <a:accent4>
        <a:srgbClr val="91B1F1"/>
      </a:accent4>
      <a:accent5>
        <a:srgbClr val="4882F4"/>
      </a:accent5>
      <a:accent6>
        <a:srgbClr val="DBD8F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146</Words>
  <Application>Microsoft Office PowerPoint</Application>
  <PresentationFormat>宽屏</PresentationFormat>
  <Paragraphs>50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MiSans</vt:lpstr>
      <vt:lpstr>Arial</vt:lpstr>
      <vt:lpstr>等线</vt:lpstr>
      <vt:lpstr>Calibri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余思杰</cp:lastModifiedBy>
  <cp:revision>9</cp:revision>
  <dcterms:created xsi:type="dcterms:W3CDTF">2025-07-06T14:46:06Z</dcterms:created>
  <dcterms:modified xsi:type="dcterms:W3CDTF">2026-02-11T05:31:41Z</dcterms:modified>
</cp:coreProperties>
</file>